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25"/>
  </p:notesMasterIdLst>
  <p:handoutMasterIdLst>
    <p:handoutMasterId r:id="rId26"/>
  </p:handoutMasterIdLst>
  <p:sldIdLst>
    <p:sldId id="314" r:id="rId5"/>
    <p:sldId id="315" r:id="rId6"/>
    <p:sldId id="318" r:id="rId7"/>
    <p:sldId id="330" r:id="rId8"/>
    <p:sldId id="331" r:id="rId9"/>
    <p:sldId id="332" r:id="rId10"/>
    <p:sldId id="333" r:id="rId11"/>
    <p:sldId id="334" r:id="rId12"/>
    <p:sldId id="336" r:id="rId13"/>
    <p:sldId id="337" r:id="rId14"/>
    <p:sldId id="321" r:id="rId15"/>
    <p:sldId id="323" r:id="rId16"/>
    <p:sldId id="324" r:id="rId17"/>
    <p:sldId id="325" r:id="rId18"/>
    <p:sldId id="326" r:id="rId19"/>
    <p:sldId id="327" r:id="rId20"/>
    <p:sldId id="328" r:id="rId21"/>
    <p:sldId id="329" r:id="rId22"/>
    <p:sldId id="335" r:id="rId23"/>
    <p:sldId id="30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95388" autoAdjust="0"/>
  </p:normalViewPr>
  <p:slideViewPr>
    <p:cSldViewPr snapToGrid="0">
      <p:cViewPr varScale="1">
        <p:scale>
          <a:sx n="82" d="100"/>
          <a:sy n="82" d="100"/>
        </p:scale>
        <p:origin x="629" y="58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80" y="5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4/8/2024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4/8/2024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394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2295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0108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2382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676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9115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comparing, This means that adding an index can make your work more efficient hundreds of times if in a very large dataset.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7536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4398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66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1242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5574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49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221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88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830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B9A9E5-4F7F-4A7D-9DE1-89923232926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05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able Placeholder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sz="16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able Placeholder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12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None/>
              <a:defRPr sz="2000"/>
            </a:lvl1pPr>
            <a:lvl2pPr>
              <a:lnSpc>
                <a:spcPct val="120000"/>
              </a:lnSpc>
              <a:defRPr sz="1800"/>
            </a:lvl2pPr>
            <a:lvl3pPr>
              <a:lnSpc>
                <a:spcPct val="120000"/>
              </a:lnSpc>
              <a:defRPr sz="1600"/>
            </a:lvl3pPr>
            <a:lvl4pPr>
              <a:lnSpc>
                <a:spcPct val="120000"/>
              </a:lnSpc>
              <a:defRPr sz="1400"/>
            </a:lvl4pPr>
            <a:lvl5pPr>
              <a:lnSpc>
                <a:spcPct val="120000"/>
              </a:lnSpc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verview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left Imag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1"/>
            </a:lvl1pPr>
            <a:lvl2pPr>
              <a:spcBef>
                <a:spcPts val="0"/>
              </a:spcBef>
              <a:spcAft>
                <a:spcPts val="1200"/>
              </a:spcAft>
              <a:defRPr sz="1800" b="1"/>
            </a:lvl2pPr>
            <a:lvl3pPr>
              <a:spcBef>
                <a:spcPts val="0"/>
              </a:spcBef>
              <a:spcAft>
                <a:spcPts val="1200"/>
              </a:spcAft>
              <a:defRPr sz="1600" b="1"/>
            </a:lvl3pPr>
            <a:lvl4pPr>
              <a:spcBef>
                <a:spcPts val="0"/>
              </a:spcBef>
              <a:spcAft>
                <a:spcPts val="1200"/>
              </a:spcAft>
              <a:defRPr sz="1400" b="1"/>
            </a:lvl4pPr>
            <a:lvl5pPr>
              <a:spcBef>
                <a:spcPts val="0"/>
              </a:spcBef>
              <a:spcAft>
                <a:spcPts val="1200"/>
              </a:spcAft>
              <a:defRPr sz="1400" b="1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6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right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 b="0"/>
            </a:lvl1pPr>
            <a:lvl2pPr>
              <a:spcBef>
                <a:spcPts val="0"/>
              </a:spcBef>
              <a:spcAft>
                <a:spcPts val="1200"/>
              </a:spcAft>
              <a:defRPr sz="1800" b="0"/>
            </a:lvl2pPr>
            <a:lvl3pPr>
              <a:spcBef>
                <a:spcPts val="0"/>
              </a:spcBef>
              <a:spcAft>
                <a:spcPts val="1200"/>
              </a:spcAft>
              <a:defRPr sz="1600" b="0"/>
            </a:lvl3pPr>
            <a:lvl4pPr>
              <a:spcBef>
                <a:spcPts val="0"/>
              </a:spcBef>
              <a:spcAft>
                <a:spcPts val="1200"/>
              </a:spcAft>
              <a:defRPr sz="1400" b="0"/>
            </a:lvl4pPr>
            <a:lvl5pPr>
              <a:spcBef>
                <a:spcPts val="0"/>
              </a:spcBef>
              <a:spcAft>
                <a:spcPts val="1200"/>
              </a:spcAft>
              <a:defRPr sz="1400" b="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tmp"/><Relationship Id="rId4" Type="http://schemas.openxmlformats.org/officeDocument/2006/relationships/image" Target="../media/image47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tmp"/><Relationship Id="rId5" Type="http://schemas.openxmlformats.org/officeDocument/2006/relationships/image" Target="../media/image28.tmp"/><Relationship Id="rId4" Type="http://schemas.openxmlformats.org/officeDocument/2006/relationships/image" Target="../media/image27.tm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tmp"/><Relationship Id="rId4" Type="http://schemas.openxmlformats.org/officeDocument/2006/relationships/image" Target="../media/image31.tm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tmp"/><Relationship Id="rId3" Type="http://schemas.openxmlformats.org/officeDocument/2006/relationships/image" Target="../media/image26.tmp"/><Relationship Id="rId7" Type="http://schemas.openxmlformats.org/officeDocument/2006/relationships/image" Target="../media/image33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tmp"/><Relationship Id="rId5" Type="http://schemas.openxmlformats.org/officeDocument/2006/relationships/image" Target="../media/image28.tmp"/><Relationship Id="rId10" Type="http://schemas.openxmlformats.org/officeDocument/2006/relationships/image" Target="../media/image36.tmp"/><Relationship Id="rId4" Type="http://schemas.openxmlformats.org/officeDocument/2006/relationships/image" Target="../media/image27.tmp"/><Relationship Id="rId9" Type="http://schemas.openxmlformats.org/officeDocument/2006/relationships/image" Target="../media/image35.tm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tmp"/><Relationship Id="rId5" Type="http://schemas.openxmlformats.org/officeDocument/2006/relationships/image" Target="../media/image39.tmp"/><Relationship Id="rId4" Type="http://schemas.openxmlformats.org/officeDocument/2006/relationships/image" Target="../media/image38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535605"/>
            <a:ext cx="5674360" cy="2433538"/>
          </a:xfrm>
        </p:spPr>
        <p:txBody>
          <a:bodyPr/>
          <a:lstStyle/>
          <a:p>
            <a:r>
              <a:rPr lang="en-US" sz="4800" dirty="0">
                <a:latin typeface="Arial"/>
                <a:cs typeface="Arial"/>
              </a:rPr>
              <a:t>UK-ACCIDENT DATASET ANALYSIS</a:t>
            </a:r>
            <a:r>
              <a:rPr lang="en-US" sz="2400" b="0" dirty="0">
                <a:latin typeface="Arial"/>
                <a:cs typeface="Arial"/>
              </a:rPr>
              <a:t> 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AC0E19-660B-B8B2-2ECA-2575AD0FB61A}"/>
              </a:ext>
            </a:extLst>
          </p:cNvPr>
          <p:cNvSpPr txBox="1"/>
          <p:nvPr/>
        </p:nvSpPr>
        <p:spPr>
          <a:xfrm>
            <a:off x="7125037" y="4606249"/>
            <a:ext cx="3410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Haichuan</a:t>
            </a:r>
            <a:r>
              <a:rPr lang="en-US" altLang="zh-CN" dirty="0">
                <a:solidFill>
                  <a:schemeClr val="bg1"/>
                </a:solidFill>
              </a:rPr>
              <a:t> Zhao &amp; Lixin Li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594D1E-FB55-6356-4A81-3DD96DFC43D0}"/>
              </a:ext>
            </a:extLst>
          </p:cNvPr>
          <p:cNvSpPr txBox="1"/>
          <p:nvPr/>
        </p:nvSpPr>
        <p:spPr>
          <a:xfrm>
            <a:off x="7125037" y="5137729"/>
            <a:ext cx="3410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2024-04-09</a:t>
            </a:r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7C596B-0612-165C-DDDB-50EBE06C2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- </a:t>
            </a:r>
            <a:r>
              <a:rPr lang="en-US" altLang="zh-CN" dirty="0"/>
              <a:t>ETL</a:t>
            </a:r>
            <a:endParaRPr lang="en-US" dirty="0"/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50DF692-0304-B85B-3798-BF38F0111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1537721"/>
            <a:ext cx="6070912" cy="1816193"/>
          </a:xfrm>
          <a:prstGeom prst="rect">
            <a:avLst/>
          </a:prstGeom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73C0BFAB-C9B7-8C42-9D60-F7B5DAF805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399" y="1895924"/>
            <a:ext cx="7086964" cy="3035456"/>
          </a:xfrm>
          <a:prstGeom prst="rect">
            <a:avLst/>
          </a:prstGeom>
        </p:spPr>
      </p:pic>
      <p:pic>
        <p:nvPicPr>
          <p:cNvPr id="9" name="Picture 8" descr="A computer screen shot of a computer code&#10;&#10;Description automatically generated">
            <a:extLst>
              <a:ext uri="{FF2B5EF4-FFF2-40B4-BE49-F238E27FC236}">
                <a16:creationId xmlns:a16="http://schemas.microsoft.com/office/drawing/2014/main" id="{33C6C7A0-293B-41E9-5D9F-65EFD9CC78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830" y="2138215"/>
            <a:ext cx="6667843" cy="310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27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F33ADBD-0E03-B045-9C91-4978DA2BA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8" y="365125"/>
            <a:ext cx="10439401" cy="1238823"/>
          </a:xfrm>
        </p:spPr>
        <p:txBody>
          <a:bodyPr/>
          <a:lstStyle/>
          <a:p>
            <a:r>
              <a:rPr lang="en-CA" dirty="0"/>
              <a:t>SELECT STAMENT</a:t>
            </a:r>
            <a:br>
              <a:rPr lang="en-CA" dirty="0"/>
            </a:br>
            <a:endParaRPr lang="en-US" dirty="0"/>
          </a:p>
        </p:txBody>
      </p:sp>
      <p:pic>
        <p:nvPicPr>
          <p:cNvPr id="16" name="Content Placeholder 15" descr="A screenshot of a computer&#10;&#10;Description automatically generated">
            <a:extLst>
              <a:ext uri="{FF2B5EF4-FFF2-40B4-BE49-F238E27FC236}">
                <a16:creationId xmlns:a16="http://schemas.microsoft.com/office/drawing/2014/main" id="{EE8E2EE9-8C0A-B540-53CF-F20A273E2A4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5952574" y="365125"/>
            <a:ext cx="4780384" cy="6492875"/>
          </a:xfrm>
        </p:spPr>
      </p:pic>
    </p:spTree>
    <p:extLst>
      <p:ext uri="{BB962C8B-B14F-4D97-AF65-F5344CB8AC3E}">
        <p14:creationId xmlns:p14="http://schemas.microsoft.com/office/powerpoint/2010/main" val="569699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3F6CE8A-7371-4AEF-048C-B25A44BD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statement</a:t>
            </a:r>
          </a:p>
        </p:txBody>
      </p:sp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4CA2E4F7-8E7E-E40B-5D0F-E74864BC74E2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6096000" y="590550"/>
            <a:ext cx="4589550" cy="6267450"/>
          </a:xfrm>
        </p:spPr>
      </p:pic>
    </p:spTree>
    <p:extLst>
      <p:ext uri="{BB962C8B-B14F-4D97-AF65-F5344CB8AC3E}">
        <p14:creationId xmlns:p14="http://schemas.microsoft.com/office/powerpoint/2010/main" val="2149261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2C1A1D4A-4F8D-2C68-305B-13D366E6BD4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5546361" y="434225"/>
            <a:ext cx="5006415" cy="6108243"/>
          </a:xfr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3FCB2BE8-0C54-B33A-583F-B16659168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CTE </a:t>
            </a:r>
          </a:p>
        </p:txBody>
      </p:sp>
    </p:spTree>
    <p:extLst>
      <p:ext uri="{BB962C8B-B14F-4D97-AF65-F5344CB8AC3E}">
        <p14:creationId xmlns:p14="http://schemas.microsoft.com/office/powerpoint/2010/main" val="2398406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64D444B-8141-4A6E-6324-DD24E4574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Materialized view2018</a:t>
            </a:r>
          </a:p>
        </p:txBody>
      </p:sp>
      <p:pic>
        <p:nvPicPr>
          <p:cNvPr id="14" name="Content Placeholder 13" descr="A screenshot of a computer&#10;&#10;Description automatically generated">
            <a:extLst>
              <a:ext uri="{FF2B5EF4-FFF2-40B4-BE49-F238E27FC236}">
                <a16:creationId xmlns:a16="http://schemas.microsoft.com/office/drawing/2014/main" id="{9EEC70F7-042A-A2D0-4708-95A065A8614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6325849" y="373990"/>
            <a:ext cx="5215313" cy="6168478"/>
          </a:xfrm>
        </p:spPr>
      </p:pic>
    </p:spTree>
    <p:extLst>
      <p:ext uri="{BB962C8B-B14F-4D97-AF65-F5344CB8AC3E}">
        <p14:creationId xmlns:p14="http://schemas.microsoft.com/office/powerpoint/2010/main" val="2323500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3F6CE8A-7371-4AEF-048C-B25A44BD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Materialized view2019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EFE34E12-4F09-A743-9A91-4FE959F829BE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5816184" y="365125"/>
            <a:ext cx="5636301" cy="6127750"/>
          </a:xfrm>
        </p:spPr>
      </p:pic>
    </p:spTree>
    <p:extLst>
      <p:ext uri="{BB962C8B-B14F-4D97-AF65-F5344CB8AC3E}">
        <p14:creationId xmlns:p14="http://schemas.microsoft.com/office/powerpoint/2010/main" val="4235770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C9ACC3F-B78F-BBA9-7725-3772C9135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Graphical Methods</a:t>
            </a:r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BAD5B475-DD2B-045C-303F-F5D588D11FEC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5816184" y="446312"/>
            <a:ext cx="6235908" cy="6096155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B8CC1D-6833-75E7-438F-F7E3F84B0EA4}"/>
              </a:ext>
            </a:extLst>
          </p:cNvPr>
          <p:cNvSpPr txBox="1"/>
          <p:nvPr/>
        </p:nvSpPr>
        <p:spPr>
          <a:xfrm>
            <a:off x="1094282" y="2188564"/>
            <a:ext cx="40473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this case, I wanted to chase the number of casualties for the entire month of January 2018. Looking through the charts, I see that the highest point of casualties was January 20, 2018, when the number of casualties was at 12 people.</a:t>
            </a:r>
          </a:p>
        </p:txBody>
      </p:sp>
    </p:spTree>
    <p:extLst>
      <p:ext uri="{BB962C8B-B14F-4D97-AF65-F5344CB8AC3E}">
        <p14:creationId xmlns:p14="http://schemas.microsoft.com/office/powerpoint/2010/main" val="6577773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2221C-EE05-DBEF-BEB7-7F33D6DA3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</a:t>
            </a:r>
          </a:p>
        </p:txBody>
      </p:sp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C086F329-F947-A7D6-317F-4515AB14E9F0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3057993" y="365124"/>
            <a:ext cx="8219607" cy="6177343"/>
          </a:xfr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341920-1709-8C22-2FB7-450CF3CE5A3F}"/>
              </a:ext>
            </a:extLst>
          </p:cNvPr>
          <p:cNvSpPr txBox="1"/>
          <p:nvPr/>
        </p:nvSpPr>
        <p:spPr>
          <a:xfrm>
            <a:off x="314793" y="1968587"/>
            <a:ext cx="257830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When I set up index on accident table date column,  we can see the actual time = 0.162</a:t>
            </a:r>
          </a:p>
          <a:p>
            <a:r>
              <a:rPr lang="en-US" sz="2800" dirty="0"/>
              <a:t>The Execution Time is 14.915ms</a:t>
            </a:r>
          </a:p>
        </p:txBody>
      </p:sp>
    </p:spTree>
    <p:extLst>
      <p:ext uri="{BB962C8B-B14F-4D97-AF65-F5344CB8AC3E}">
        <p14:creationId xmlns:p14="http://schemas.microsoft.com/office/powerpoint/2010/main" val="2456210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258C95B-E200-9C18-185C-44218CAAE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Without Index</a:t>
            </a:r>
          </a:p>
        </p:txBody>
      </p:sp>
      <p:pic>
        <p:nvPicPr>
          <p:cNvPr id="10" name="Content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635B8E9C-23B1-8F67-7F82-9FA81DB277F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3"/>
          <a:stretch>
            <a:fillRect/>
          </a:stretch>
        </p:blipFill>
        <p:spPr>
          <a:xfrm>
            <a:off x="4302177" y="186178"/>
            <a:ext cx="7615003" cy="6544405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45B32C1-D336-E431-8057-C33341544562}"/>
              </a:ext>
            </a:extLst>
          </p:cNvPr>
          <p:cNvSpPr txBox="1"/>
          <p:nvPr/>
        </p:nvSpPr>
        <p:spPr>
          <a:xfrm>
            <a:off x="329784" y="2068643"/>
            <a:ext cx="358264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After I drop index on accident table date column,  we can see the actual time = 2.258</a:t>
            </a:r>
          </a:p>
          <a:p>
            <a:r>
              <a:rPr lang="en-US" sz="2800" dirty="0"/>
              <a:t>The Execution Time is 215.403ms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47197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9E7161-929F-D373-6662-950B450A52E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824570"/>
            <a:ext cx="5181600" cy="312896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Road Safety Data - data.gov.uk</a:t>
            </a:r>
          </a:p>
          <a:p>
            <a:pPr marL="1028700" lvl="1" indent="-342900"/>
            <a:r>
              <a:rPr lang="en-US" dirty="0"/>
              <a:t>https://www.data.gov.uk/dataset/cb7ae6f0-4be6-4935-9277-47e5ce24a11f/road-safety-data</a:t>
            </a:r>
          </a:p>
          <a:p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343EEC6-686A-0215-0A48-A295A12F9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6289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9E7161-929F-D373-6662-950B450A52E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824570"/>
            <a:ext cx="5181600" cy="3128963"/>
          </a:xfrm>
        </p:spPr>
        <p:txBody>
          <a:bodyPr>
            <a:normAutofit fontScale="700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Data – Lixin</a:t>
            </a:r>
          </a:p>
          <a:p>
            <a:pPr marL="1028700" lvl="1" indent="-342900"/>
            <a:r>
              <a:rPr lang="en-US" dirty="0"/>
              <a:t>EDA</a:t>
            </a:r>
          </a:p>
          <a:p>
            <a:pPr marL="1028700" lvl="1" indent="-342900"/>
            <a:r>
              <a:rPr lang="en-US" dirty="0"/>
              <a:t>ERD</a:t>
            </a:r>
          </a:p>
          <a:p>
            <a:pPr marL="1028700" lvl="1" indent="-342900"/>
            <a:r>
              <a:rPr lang="en-US" dirty="0"/>
              <a:t>ETL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SQL – Haichuan</a:t>
            </a:r>
          </a:p>
          <a:p>
            <a:pPr marL="1028700" lvl="1" indent="-342900"/>
            <a:r>
              <a:rPr lang="en-US" dirty="0"/>
              <a:t>SELECT</a:t>
            </a:r>
          </a:p>
          <a:p>
            <a:pPr marL="1028700" lvl="1" indent="-342900"/>
            <a:r>
              <a:rPr lang="en-US" dirty="0"/>
              <a:t>VIEW</a:t>
            </a:r>
          </a:p>
          <a:p>
            <a:pPr marL="1028700" lvl="1" indent="-342900"/>
            <a:r>
              <a:rPr lang="en-US" dirty="0"/>
              <a:t>CTE</a:t>
            </a:r>
          </a:p>
          <a:p>
            <a:pPr marL="1028700" lvl="1" indent="-342900"/>
            <a:r>
              <a:rPr lang="en-US" dirty="0"/>
              <a:t>Materialized view</a:t>
            </a:r>
          </a:p>
          <a:p>
            <a:pPr marL="1028700" lvl="1" indent="-342900"/>
            <a:r>
              <a:rPr lang="en-US" dirty="0"/>
              <a:t>Graphical Methods</a:t>
            </a:r>
          </a:p>
          <a:p>
            <a:pPr marL="1028700" lvl="1" indent="-342900"/>
            <a:r>
              <a:rPr lang="en-US" dirty="0"/>
              <a:t>Index </a:t>
            </a:r>
            <a:r>
              <a:rPr lang="en-US"/>
              <a:t>and without</a:t>
            </a:r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B343EEC6-686A-0215-0A48-A295A12F9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7B52831-0916-294C-0ACB-9774B980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E82E216E-9EE0-9D3F-D692-083F575A3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1515" y="374090"/>
            <a:ext cx="5057104" cy="362498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206D63-4D49-C0ED-4911-1A143C978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6704" y="4172990"/>
            <a:ext cx="6233375" cy="888408"/>
          </a:xfrm>
        </p:spPr>
        <p:txBody>
          <a:bodyPr/>
          <a:lstStyle/>
          <a:p>
            <a:r>
              <a:rPr lang="en-US" dirty="0"/>
              <a:t>G</a:t>
            </a:r>
            <a:r>
              <a:rPr lang="en-US" altLang="zh-CN" dirty="0"/>
              <a:t>itHub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dirty="0"/>
              <a:t>https://github.com/lixinli0936/INTF4001_Final_Project</a:t>
            </a:r>
          </a:p>
        </p:txBody>
      </p:sp>
    </p:spTree>
    <p:extLst>
      <p:ext uri="{BB962C8B-B14F-4D97-AF65-F5344CB8AC3E}">
        <p14:creationId xmlns:p14="http://schemas.microsoft.com/office/powerpoint/2010/main" val="7699326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7C596B-0612-165C-DDDB-50EBE06C2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- EDA</a:t>
            </a:r>
          </a:p>
        </p:txBody>
      </p:sp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EB27E3C3-51BB-68CA-55CA-75BF1CB35A8A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3"/>
          <a:srcRect l="29481" t="20388" r="46045" b="60340"/>
          <a:stretch/>
        </p:blipFill>
        <p:spPr>
          <a:xfrm>
            <a:off x="2059422" y="1769194"/>
            <a:ext cx="2592968" cy="1084333"/>
          </a:xfr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EDB6800-9AD0-7561-5BEA-53C306B7D8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283" t="20913" r="46177" b="60051"/>
          <a:stretch/>
        </p:blipFill>
        <p:spPr>
          <a:xfrm>
            <a:off x="2123629" y="3962088"/>
            <a:ext cx="2524715" cy="108433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30547242-CE59-3174-6E8E-AB5D73A899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057" t="20558" r="46404" b="60974"/>
          <a:stretch/>
        </p:blipFill>
        <p:spPr>
          <a:xfrm>
            <a:off x="2123629" y="2859596"/>
            <a:ext cx="2524715" cy="10519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139939-4D36-A8C5-8A6E-FA585715D6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82644" y="3252221"/>
            <a:ext cx="4121362" cy="26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06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7C596B-0612-165C-DDDB-50EBE06C2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- EDA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D2E3ACE1-008F-A6F5-7B26-C08BDBCF1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274" y="1600184"/>
            <a:ext cx="7467984" cy="2298818"/>
          </a:xfrm>
          <a:prstGeom prst="rect">
            <a:avLst/>
          </a:prstGeom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FCE83010-B945-9EC7-4388-5E70C7A5E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612" y="1900711"/>
            <a:ext cx="9398483" cy="4178515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">
            <a:extLst>
              <a:ext uri="{FF2B5EF4-FFF2-40B4-BE49-F238E27FC236}">
                <a16:creationId xmlns:a16="http://schemas.microsoft.com/office/drawing/2014/main" id="{7D29ECCA-D57E-493F-1B04-987B22B95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3274" y="2103540"/>
            <a:ext cx="2851297" cy="1720938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D917EA78-9443-7731-F8E4-C0EA29232318}"/>
              </a:ext>
            </a:extLst>
          </p:cNvPr>
          <p:cNvSpPr>
            <a:spLocks/>
          </p:cNvSpPr>
          <p:nvPr/>
        </p:nvSpPr>
        <p:spPr>
          <a:xfrm>
            <a:off x="3039413" y="2456888"/>
            <a:ext cx="884349" cy="3592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78E1F7E-FBD2-F80C-3F7E-C7BD382FF8C1}"/>
              </a:ext>
            </a:extLst>
          </p:cNvPr>
          <p:cNvSpPr>
            <a:spLocks/>
          </p:cNvSpPr>
          <p:nvPr/>
        </p:nvSpPr>
        <p:spPr>
          <a:xfrm>
            <a:off x="3039413" y="2988953"/>
            <a:ext cx="884349" cy="2149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23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7C596B-0612-165C-DDDB-50EBE06C2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– EDA</a:t>
            </a:r>
          </a:p>
        </p:txBody>
      </p:sp>
      <p:pic>
        <p:nvPicPr>
          <p:cNvPr id="3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EB27E3C3-51BB-68CA-55CA-75BF1CB35A8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sz="quarter" idx="10"/>
          </p:nvPr>
        </p:nvPicPr>
        <p:blipFill rotWithShape="1">
          <a:blip r:embed="rId3"/>
          <a:srcRect l="29481" t="20388" r="46045" b="60340"/>
          <a:stretch/>
        </p:blipFill>
        <p:spPr>
          <a:xfrm>
            <a:off x="2174997" y="2358759"/>
            <a:ext cx="2592968" cy="1084333"/>
          </a:xfr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EDB6800-9AD0-7561-5BEA-53C306B7D8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l="30283" t="20913" r="46177" b="60051"/>
          <a:stretch/>
        </p:blipFill>
        <p:spPr>
          <a:xfrm>
            <a:off x="2259187" y="3657857"/>
            <a:ext cx="2524715" cy="108433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30547242-CE59-3174-6E8E-AB5D73A899F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5"/>
          <a:srcRect l="30057" t="20558" r="46404" b="60974"/>
          <a:stretch/>
        </p:blipFill>
        <p:spPr>
          <a:xfrm>
            <a:off x="2238202" y="4914491"/>
            <a:ext cx="2524715" cy="10519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E139939-4D36-A8C5-8A6E-FA585715D6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1005" y="1865093"/>
            <a:ext cx="4121362" cy="26671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45919D-2100-B7F0-347B-A89051B140D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8614" y="1573901"/>
            <a:ext cx="676360" cy="2944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F6DEA4-38AE-6166-2CFF-164C2368677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0710" y="2151863"/>
            <a:ext cx="711237" cy="23496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4E6D8A7-7F17-1A30-AD26-8BA7A42A78D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05511" y="3406528"/>
            <a:ext cx="666784" cy="2159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35EE2F-EB71-9A81-4693-E1B1EE063C8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21695" y="4687086"/>
            <a:ext cx="577880" cy="23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32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7C596B-0612-165C-DDDB-50EBE06C2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- EDA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C34D760C-396C-C3B9-C669-2103EE8F1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89" y="1627684"/>
            <a:ext cx="12192000" cy="2703683"/>
          </a:xfrm>
          <a:prstGeom prst="rect">
            <a:avLst/>
          </a:prstGeom>
        </p:spPr>
      </p:pic>
      <p:pic>
        <p:nvPicPr>
          <p:cNvPr id="13" name="Picture 1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6ADDEA2-968E-C167-2220-33ED2AF11F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2734" y="328522"/>
            <a:ext cx="530098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E5DE46B-2690-1E4C-3040-1766E2DD60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532" y="1916876"/>
            <a:ext cx="12192000" cy="1197012"/>
          </a:xfrm>
          <a:prstGeom prst="rect">
            <a:avLst/>
          </a:prstGeom>
        </p:spPr>
      </p:pic>
      <p:pic>
        <p:nvPicPr>
          <p:cNvPr id="15" name="Picture 1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026B440-3531-382A-0CAA-0010BB7CF4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590" y="2176125"/>
            <a:ext cx="2940201" cy="238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15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7C596B-0612-165C-DDDB-50EBE06C2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- EDA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36E32B0-5431-30BF-BBF8-24E42A4E1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679" y="1542822"/>
            <a:ext cx="6464632" cy="4508732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81D4C56-7C43-E12F-81BE-203D1CB17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093" y="1804445"/>
            <a:ext cx="5124713" cy="2349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87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7C596B-0612-165C-DDDB-50EBE06C2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- E</a:t>
            </a:r>
            <a:r>
              <a:rPr lang="en-US" altLang="zh-CN" dirty="0"/>
              <a:t>RD</a:t>
            </a:r>
            <a:endParaRPr lang="en-US" dirty="0"/>
          </a:p>
        </p:txBody>
      </p:sp>
      <p:pic>
        <p:nvPicPr>
          <p:cNvPr id="11" name="Picture 10" descr="A diagram of a group of people&#10;&#10;Description automatically generated">
            <a:extLst>
              <a:ext uri="{FF2B5EF4-FFF2-40B4-BE49-F238E27FC236}">
                <a16:creationId xmlns:a16="http://schemas.microsoft.com/office/drawing/2014/main" id="{2A1945DD-825D-1F82-2BBC-42DF248A6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6879" y="1481070"/>
            <a:ext cx="9861171" cy="510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096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E7C596B-0612-165C-DDDB-50EBE06C2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- E</a:t>
            </a:r>
            <a:r>
              <a:rPr lang="en-US" altLang="zh-CN" dirty="0"/>
              <a:t>RD</a:t>
            </a:r>
            <a:endParaRPr lang="en-US" dirty="0"/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35CF264-29FF-3896-A3F2-7039745E6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078" y="64737"/>
            <a:ext cx="5866199" cy="6858000"/>
          </a:xfrm>
          <a:prstGeom prst="rect">
            <a:avLst/>
          </a:prstGeom>
        </p:spPr>
      </p:pic>
      <p:pic>
        <p:nvPicPr>
          <p:cNvPr id="9" name="Picture 8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30CC9A3-DA10-33A8-33A1-86963D6945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489" y="64737"/>
            <a:ext cx="52377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_win32_SL_V9" id="{8502042B-488E-4F33-AD20-77B40A1BC1AA}" vid="{A90C26AF-23CA-48C5-BFF9-84DC7B1C917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22457D9-12AC-4794-A05E-F1B90FCD8D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B045227-5724-4DBF-9712-031B1BFB2C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Minimalist sales pitch</Template>
  <TotalTime>174</TotalTime>
  <Words>249</Words>
  <Application>Microsoft Office PowerPoint</Application>
  <PresentationFormat>Widescreen</PresentationFormat>
  <Paragraphs>61</Paragraphs>
  <Slides>20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Tenorite</vt:lpstr>
      <vt:lpstr>Custom</vt:lpstr>
      <vt:lpstr>UK-ACCIDENT DATASET ANALYSIS </vt:lpstr>
      <vt:lpstr>Outline</vt:lpstr>
      <vt:lpstr>Data - EDA</vt:lpstr>
      <vt:lpstr>Data - EDA</vt:lpstr>
      <vt:lpstr>Data – EDA</vt:lpstr>
      <vt:lpstr>Data - EDA</vt:lpstr>
      <vt:lpstr>Data - EDA</vt:lpstr>
      <vt:lpstr>Data - ERD</vt:lpstr>
      <vt:lpstr>Data - ERD</vt:lpstr>
      <vt:lpstr>Data - ETL</vt:lpstr>
      <vt:lpstr>SELECT STAMENT </vt:lpstr>
      <vt:lpstr>View statement</vt:lpstr>
      <vt:lpstr>CTE </vt:lpstr>
      <vt:lpstr>Materialized view2018</vt:lpstr>
      <vt:lpstr>Materialized view2019</vt:lpstr>
      <vt:lpstr>Graphical Methods</vt:lpstr>
      <vt:lpstr>Index</vt:lpstr>
      <vt:lpstr>Without Index</vt:lpstr>
      <vt:lpstr>Reference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UK-ACCIDENT DATASET ANALYSIS</dc:title>
  <dc:creator>Zhao,Haichuan</dc:creator>
  <cp:lastModifiedBy>Zhao,Haichuan</cp:lastModifiedBy>
  <cp:revision>5</cp:revision>
  <dcterms:created xsi:type="dcterms:W3CDTF">2024-04-08T03:14:36Z</dcterms:created>
  <dcterms:modified xsi:type="dcterms:W3CDTF">2024-04-08T19:04:38Z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